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413" r:id="rId3"/>
    <p:sldId id="260" r:id="rId4"/>
    <p:sldId id="284" r:id="rId5"/>
    <p:sldId id="259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7" r:id="rId18"/>
    <p:sldId id="299" r:id="rId19"/>
    <p:sldId id="608" r:id="rId20"/>
    <p:sldId id="583" r:id="rId21"/>
    <p:sldId id="607" r:id="rId22"/>
    <p:sldId id="584" r:id="rId23"/>
    <p:sldId id="609" r:id="rId24"/>
    <p:sldId id="610" r:id="rId25"/>
    <p:sldId id="412" r:id="rId26"/>
    <p:sldId id="281" r:id="rId27"/>
    <p:sldId id="282" r:id="rId28"/>
  </p:sldIdLst>
  <p:sldSz cx="15079663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B515"/>
    <a:srgbClr val="183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>
      <p:cViewPr varScale="1">
        <p:scale>
          <a:sx n="63" d="100"/>
          <a:sy n="63" d="100"/>
        </p:scale>
        <p:origin x="1830" y="90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138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173D1C-CEAB-2044-58C7-DBE3902DEC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4516E-B44E-21F0-7542-D7468C6E4A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87188-7192-4D3F-BF4C-DC9CEA4C9D9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8AFE6-D608-01E4-C0CD-420CE41478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08F11-2764-2154-CC11-704F2FC105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AC5A7-55F1-499F-B6F0-41F44D27D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2891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E6FFB-3E70-43C3-B7A8-3174FFA5039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07288" y="1414463"/>
            <a:ext cx="508952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232F-00E1-4A89-8775-68BC421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32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03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6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7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34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4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49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6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E08AF-CBBC-3A57-542B-2D80A44A1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C67E1-F835-4F8E-A308-E998F6AEE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F27F4-F4AF-22F7-CA8E-75E8EA233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827B2-2721-3652-F6F3-39F967091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8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FD93B-58CD-8C12-5509-DE4F079C5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CFCB5D-F440-6A02-69D0-741970FAE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BD597-2FEE-9AA1-D1B5-7FC374616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E1E94-F2BA-AEA1-8272-A530A4FE0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9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5FD7-29CE-AC03-B7C3-1F49200B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6D9D1-567B-C6E1-917E-6062413E1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B4D667-30EA-16F7-D60B-40F40F5F7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51E6A-8EAA-A5AB-3C4E-CA0D3B7B5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8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7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0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72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232F-00E1-4A89-8775-68BC4213F0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FD2678E9-668C-E889-3014-FC3CBD67D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80312" cy="1130935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D7A6B0F-5B8F-1540-9FAC-FFF6CE1B5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7074" y="3673475"/>
            <a:ext cx="7144502" cy="39624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1"/>
                </a:solidFill>
                <a:latin typeface="Baskerville Old Face" panose="02020602080505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">
            <a:extLst>
              <a:ext uri="{FF2B5EF4-FFF2-40B4-BE49-F238E27FC236}">
                <a16:creationId xmlns:a16="http://schemas.microsoft.com/office/drawing/2014/main" id="{9533DA94-40EC-E716-7476-E346373BC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79988" cy="113091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8265" y="1924685"/>
            <a:ext cx="9716523" cy="19011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71069594-828A-4037-6D4F-A5654E14B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1018743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">
            <a:extLst>
              <a:ext uri="{FF2B5EF4-FFF2-40B4-BE49-F238E27FC236}">
                <a16:creationId xmlns:a16="http://schemas.microsoft.com/office/drawing/2014/main" id="{9AB695F0-6C71-0E4D-C2C2-5B654B110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79988" cy="113091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8265" y="1924685"/>
            <a:ext cx="9716523" cy="19011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B014A29-CF22-E901-F759-18A02E597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579" y="3444875"/>
            <a:ext cx="4286701" cy="708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3EEBF4-14B6-B6F0-4AB2-DD8D9A30BD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25059" y="3444875"/>
            <a:ext cx="5315510" cy="708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D55544E6-EAC5-417E-67F9-1FFDD0D2C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175155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073932-7C42-C130-5F1C-E59DE52E7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2890693"/>
            <a:ext cx="9773679" cy="55418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A81BCF-9F76-1695-F8A3-7F5FB0FFD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265" y="3749675"/>
            <a:ext cx="9773679" cy="4419600"/>
          </a:xfrm>
          <a:prstGeom prst="rect">
            <a:avLst/>
          </a:prstGeom>
        </p:spPr>
        <p:txBody>
          <a:bodyPr numCol="2"/>
          <a:lstStyle>
            <a:lvl1pPr marL="342911" indent="-342911">
              <a:spcAft>
                <a:spcPts val="1000"/>
              </a:spcAft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</a:t>
            </a:r>
          </a:p>
          <a:p>
            <a:pPr lvl="0"/>
            <a:r>
              <a:rPr lang="en-US" dirty="0"/>
              <a:t>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Pulvinar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nec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lacinia integer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Ut </a:t>
            </a:r>
            <a:r>
              <a:rPr lang="en-US" dirty="0" err="1"/>
              <a:t>hendrerit</a:t>
            </a:r>
            <a:r>
              <a:rPr lang="en-US" dirty="0"/>
              <a:t> semper vel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.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Pulvinar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nec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lacinia integer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Ut </a:t>
            </a:r>
            <a:r>
              <a:rPr lang="en-US" dirty="0" err="1"/>
              <a:t>hendrerit</a:t>
            </a:r>
            <a:r>
              <a:rPr lang="en-US" dirty="0"/>
              <a:t> semper vel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.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1D091C5C-5BD3-3434-3723-53CBB2148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1389344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8265" y="1924685"/>
            <a:ext cx="9716523" cy="19011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2516DE-1AFA-8584-AEB4-E6B5A79A1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577" y="3825875"/>
            <a:ext cx="8573403" cy="640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39E1ABF0-40B7-4FF2-2D65-036706DCD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1942358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073932-7C42-C130-5F1C-E59DE52E7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2890693"/>
            <a:ext cx="3715141" cy="131618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A81BCF-9F76-1695-F8A3-7F5FB0FFD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265" y="4359275"/>
            <a:ext cx="3715141" cy="5105400"/>
          </a:xfrm>
          <a:prstGeom prst="rect">
            <a:avLst/>
          </a:prstGeom>
        </p:spPr>
        <p:txBody>
          <a:bodyPr numCol="1"/>
          <a:lstStyle>
            <a:lvl1pPr marL="342911" indent="-342911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2E1D0E-5876-A9BB-0970-E1F1860D01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6437" y="3063875"/>
            <a:ext cx="4286701" cy="708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90C771D6-93D8-573D-9B2F-C8E766979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128859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0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">
            <a:extLst>
              <a:ext uri="{FF2B5EF4-FFF2-40B4-BE49-F238E27FC236}">
                <a16:creationId xmlns:a16="http://schemas.microsoft.com/office/drawing/2014/main" id="{67BFF3E0-4147-FC6A-8C58-7D89AE257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5079663" cy="1130855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073932-7C42-C130-5F1C-E59DE52E7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2890693"/>
            <a:ext cx="3715141" cy="131618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A81BCF-9F76-1695-F8A3-7F5FB0FFD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265" y="4359275"/>
            <a:ext cx="3715141" cy="5105400"/>
          </a:xfrm>
          <a:prstGeom prst="rect">
            <a:avLst/>
          </a:prstGeom>
        </p:spPr>
        <p:txBody>
          <a:bodyPr numCol="1"/>
          <a:lstStyle>
            <a:lvl1pPr marL="342911" indent="-342911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9C5AFC1-DF57-E1B2-3665-11C1ED4B2B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6435" y="3065798"/>
            <a:ext cx="8573403" cy="640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D37EA1-827A-899C-85FE-F0682A565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37269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0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073932-7C42-C130-5F1C-E59DE52E7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2890693"/>
            <a:ext cx="6802360" cy="131618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A81BCF-9F76-1695-F8A3-7F5FB0FFD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265" y="4359275"/>
            <a:ext cx="6802360" cy="5105400"/>
          </a:xfrm>
          <a:prstGeom prst="rect">
            <a:avLst/>
          </a:prstGeom>
        </p:spPr>
        <p:txBody>
          <a:bodyPr numCol="1"/>
          <a:lstStyle>
            <a:lvl1pPr marL="342911" indent="-342911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</a:t>
            </a:r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802B9FC1-816D-D780-220E-BD4702B22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148322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0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2E1D0E-5876-A9BB-0970-E1F1860D01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5061" y="3063875"/>
            <a:ext cx="4286701" cy="708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86DB40A-2975-A221-2364-F3438366F2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579" y="3063875"/>
            <a:ext cx="4286701" cy="708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BBB6E2C2-2E23-6966-B348-DEDAFFFF7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7443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0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8265" y="1924685"/>
            <a:ext cx="9716523" cy="19011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9059C2F6-BC93-B258-8A33-654DD77CA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354742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8265" y="1924685"/>
            <a:ext cx="9716523" cy="19011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FFC20C0E-7F19-C4EA-317F-5627E5693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173897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">
            <a:extLst>
              <a:ext uri="{FF2B5EF4-FFF2-40B4-BE49-F238E27FC236}">
                <a16:creationId xmlns:a16="http://schemas.microsoft.com/office/drawing/2014/main" id="{BF58C05E-F6C7-F9C6-34AA-7EBABC0ACB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79988" cy="113091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073932-7C42-C130-5F1C-E59DE52E7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2890693"/>
            <a:ext cx="9773679" cy="55418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A81BCF-9F76-1695-F8A3-7F5FB0FFD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265" y="3749675"/>
            <a:ext cx="9773679" cy="3733800"/>
          </a:xfrm>
          <a:prstGeom prst="rect">
            <a:avLst/>
          </a:prstGeom>
        </p:spPr>
        <p:txBody>
          <a:bodyPr numCol="2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Pulvinar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nec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lacinia integer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Ut </a:t>
            </a:r>
            <a:r>
              <a:rPr lang="en-US" dirty="0" err="1"/>
              <a:t>hendrerit</a:t>
            </a:r>
            <a:r>
              <a:rPr lang="en-US" dirty="0"/>
              <a:t> semper vel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.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Pulvinar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nec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lacinia integer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Ut </a:t>
            </a:r>
            <a:r>
              <a:rPr lang="en-US" dirty="0" err="1"/>
              <a:t>hendrerit</a:t>
            </a:r>
            <a:r>
              <a:rPr lang="en-US" dirty="0"/>
              <a:t> semper vel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.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875057-C13E-2D07-21E9-B1028FBF44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/>
              <a:t>Title</a:t>
            </a:r>
            <a:r>
              <a:rPr lang="en-US" spc="40"/>
              <a:t> </a:t>
            </a:r>
            <a:r>
              <a:rPr lang="en-US"/>
              <a:t>of</a:t>
            </a:r>
            <a:r>
              <a:rPr lang="en-US" spc="40"/>
              <a:t> </a:t>
            </a:r>
            <a:r>
              <a:rPr lang="en-US"/>
              <a:t>Presentation</a:t>
            </a:r>
            <a:r>
              <a:rPr lang="en-US" spc="45"/>
              <a:t> </a:t>
            </a:r>
            <a:r>
              <a:rPr lang="en-US"/>
              <a:t>Goes</a:t>
            </a:r>
            <a:r>
              <a:rPr lang="en-US" spc="40"/>
              <a:t> </a:t>
            </a:r>
            <a:r>
              <a:rPr lang="en-US" spc="-20"/>
              <a:t>Here</a:t>
            </a:r>
            <a:r>
              <a:rPr lang="en-US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1064581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8265" y="1924685"/>
            <a:ext cx="9716523" cy="19011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B014A29-CF22-E901-F759-18A02E597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579" y="3444875"/>
            <a:ext cx="4286701" cy="708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3EEBF4-14B6-B6F0-4AB2-DD8D9A30BD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25059" y="3444875"/>
            <a:ext cx="5315510" cy="708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4A794ADC-9ED0-38DA-05DD-C27E9B1AF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1437295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073932-7C42-C130-5F1C-E59DE52E7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2890693"/>
            <a:ext cx="9773679" cy="55418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A81BCF-9F76-1695-F8A3-7F5FB0FFD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265" y="3749675"/>
            <a:ext cx="9773679" cy="4419600"/>
          </a:xfrm>
          <a:prstGeom prst="rect">
            <a:avLst/>
          </a:prstGeom>
        </p:spPr>
        <p:txBody>
          <a:bodyPr numCol="2"/>
          <a:lstStyle>
            <a:lvl1pPr marL="342911" indent="-342911">
              <a:spcAft>
                <a:spcPts val="1000"/>
              </a:spcAft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</a:t>
            </a:r>
          </a:p>
          <a:p>
            <a:pPr lvl="0"/>
            <a:r>
              <a:rPr lang="en-US" dirty="0"/>
              <a:t>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Pulvinar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nec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lacinia integer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Ut </a:t>
            </a:r>
            <a:r>
              <a:rPr lang="en-US" dirty="0" err="1"/>
              <a:t>hendrerit</a:t>
            </a:r>
            <a:r>
              <a:rPr lang="en-US" dirty="0"/>
              <a:t> semper vel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.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Pulvinar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nec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lacinia integer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Ut </a:t>
            </a:r>
            <a:r>
              <a:rPr lang="en-US" dirty="0" err="1"/>
              <a:t>hendrerit</a:t>
            </a:r>
            <a:r>
              <a:rPr lang="en-US" dirty="0"/>
              <a:t> semper vel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.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Holder 6">
            <a:extLst>
              <a:ext uri="{FF2B5EF4-FFF2-40B4-BE49-F238E27FC236}">
                <a16:creationId xmlns:a16="http://schemas.microsoft.com/office/drawing/2014/main" id="{69864C5A-2E40-2194-919D-2FC4FC74A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4010997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6">
            <a:extLst>
              <a:ext uri="{FF2B5EF4-FFF2-40B4-BE49-F238E27FC236}">
                <a16:creationId xmlns:a16="http://schemas.microsoft.com/office/drawing/2014/main" id="{030D002D-DF07-6DCE-006A-D702BE736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317498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196350" y="261777"/>
            <a:ext cx="14687192" cy="10785475"/>
          </a:xfrm>
          <a:custGeom>
            <a:avLst/>
            <a:gdLst/>
            <a:ahLst/>
            <a:cxnLst/>
            <a:rect l="l" t="t" r="r" b="b"/>
            <a:pathLst>
              <a:path w="19580860" h="10785475">
                <a:moveTo>
                  <a:pt x="19580555" y="0"/>
                </a:moveTo>
                <a:lnTo>
                  <a:pt x="0" y="0"/>
                </a:lnTo>
                <a:lnTo>
                  <a:pt x="0" y="10785011"/>
                </a:lnTo>
                <a:lnTo>
                  <a:pt x="19580555" y="10785011"/>
                </a:lnTo>
                <a:lnTo>
                  <a:pt x="19580555" y="0"/>
                </a:lnTo>
                <a:close/>
              </a:path>
            </a:pathLst>
          </a:custGeom>
          <a:solidFill>
            <a:srgbClr val="183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2E587-9E8D-3D68-83C1-36027E9C3C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53040" y="2416175"/>
            <a:ext cx="9373587" cy="6477000"/>
          </a:xfrm>
          <a:prstGeom prst="rect">
            <a:avLst/>
          </a:prstGeom>
        </p:spPr>
        <p:txBody>
          <a:bodyPr anchor="ctr"/>
          <a:lstStyle>
            <a:lvl1pPr algn="ctr">
              <a:defRPr sz="6601" b="0">
                <a:solidFill>
                  <a:schemeClr val="bg1"/>
                </a:solidFill>
                <a:latin typeface="Baskerville Old Face" panose="02020602080505020303" pitchFamily="18" charset="0"/>
              </a:defRPr>
            </a:lvl1pPr>
            <a:lvl2pPr>
              <a:defRPr sz="6601" b="1">
                <a:latin typeface="+mn-lt"/>
              </a:defRPr>
            </a:lvl2pPr>
            <a:lvl3pPr>
              <a:defRPr sz="6601" b="1">
                <a:latin typeface="+mn-lt"/>
              </a:defRPr>
            </a:lvl3pPr>
            <a:lvl4pPr>
              <a:defRPr sz="6601" b="1">
                <a:latin typeface="+mn-lt"/>
              </a:defRPr>
            </a:lvl4pPr>
            <a:lvl5pPr>
              <a:defRPr sz="6601" b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196350" y="261777"/>
            <a:ext cx="14687192" cy="10785475"/>
          </a:xfrm>
          <a:custGeom>
            <a:avLst/>
            <a:gdLst/>
            <a:ahLst/>
            <a:cxnLst/>
            <a:rect l="l" t="t" r="r" b="b"/>
            <a:pathLst>
              <a:path w="19580860" h="10785475">
                <a:moveTo>
                  <a:pt x="19580555" y="0"/>
                </a:moveTo>
                <a:lnTo>
                  <a:pt x="0" y="0"/>
                </a:lnTo>
                <a:lnTo>
                  <a:pt x="0" y="10785011"/>
                </a:lnTo>
                <a:lnTo>
                  <a:pt x="19580555" y="10785011"/>
                </a:lnTo>
                <a:lnTo>
                  <a:pt x="19580555" y="0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D9E685-564D-8198-4046-1BFAA82BCA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53040" y="2416175"/>
            <a:ext cx="9373587" cy="6477000"/>
          </a:xfrm>
          <a:prstGeom prst="rect">
            <a:avLst/>
          </a:prstGeom>
        </p:spPr>
        <p:txBody>
          <a:bodyPr anchor="ctr"/>
          <a:lstStyle>
            <a:lvl1pPr algn="ctr">
              <a:defRPr sz="6601" b="0">
                <a:solidFill>
                  <a:schemeClr val="tx2"/>
                </a:solidFill>
                <a:latin typeface="Baskerville Old Face" panose="02020602080505020303" pitchFamily="18" charset="0"/>
              </a:defRPr>
            </a:lvl1pPr>
            <a:lvl2pPr>
              <a:defRPr sz="6601" b="1">
                <a:latin typeface="+mn-lt"/>
              </a:defRPr>
            </a:lvl2pPr>
            <a:lvl3pPr>
              <a:defRPr sz="6601" b="1">
                <a:latin typeface="+mn-lt"/>
              </a:defRPr>
            </a:lvl3pPr>
            <a:lvl4pPr>
              <a:defRPr sz="6601" b="1">
                <a:latin typeface="+mn-lt"/>
              </a:defRPr>
            </a:lvl4pPr>
            <a:lvl5pPr>
              <a:defRPr sz="6601" b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40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" y="5"/>
            <a:ext cx="15079663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D214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EE689E95-123C-C677-6643-1A332FC0C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9" y="243"/>
            <a:ext cx="15159832" cy="11368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A2228F-223D-FC00-88F3-BD984FA57620}"/>
              </a:ext>
            </a:extLst>
          </p:cNvPr>
          <p:cNvSpPr txBox="1"/>
          <p:nvPr userDrawn="1"/>
        </p:nvSpPr>
        <p:spPr>
          <a:xfrm>
            <a:off x="1824831" y="5426075"/>
            <a:ext cx="6915878" cy="8721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  <a:defRPr/>
            </a:pPr>
            <a:r>
              <a:rPr lang="en-US" sz="7601" b="0" i="0" u="none" strike="noStrike" baseline="30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72048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">
            <a:extLst>
              <a:ext uri="{FF2B5EF4-FFF2-40B4-BE49-F238E27FC236}">
                <a16:creationId xmlns:a16="http://schemas.microsoft.com/office/drawing/2014/main" id="{254C203B-FA72-C251-3271-833E70F9B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79988" cy="113091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8265" y="1924685"/>
            <a:ext cx="9716523" cy="19011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45DE1B5-189E-2C53-1D32-C5A348E0CC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4031" y="10760075"/>
            <a:ext cx="800100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 b="1"/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0E1AD7-1992-72DD-7C08-F25A677104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/>
              <a:t>Title</a:t>
            </a:r>
            <a:r>
              <a:rPr lang="en-US" spc="40"/>
              <a:t> </a:t>
            </a:r>
            <a:r>
              <a:rPr lang="en-US"/>
              <a:t>of</a:t>
            </a:r>
            <a:r>
              <a:rPr lang="en-US" spc="40"/>
              <a:t> </a:t>
            </a:r>
            <a:r>
              <a:rPr lang="en-US"/>
              <a:t>Presentation</a:t>
            </a:r>
            <a:r>
              <a:rPr lang="en-US" spc="45"/>
              <a:t> </a:t>
            </a:r>
            <a:r>
              <a:rPr lang="en-US"/>
              <a:t>Goes</a:t>
            </a:r>
            <a:r>
              <a:rPr lang="en-US" spc="40"/>
              <a:t> </a:t>
            </a:r>
            <a:r>
              <a:rPr lang="en-US" spc="-20"/>
              <a:t>Here</a:t>
            </a:r>
            <a:r>
              <a:rPr lang="en-US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3053964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">
            <a:extLst>
              <a:ext uri="{FF2B5EF4-FFF2-40B4-BE49-F238E27FC236}">
                <a16:creationId xmlns:a16="http://schemas.microsoft.com/office/drawing/2014/main" id="{269EBB6B-EAE7-4EF7-3959-B399D8E63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79988" cy="113091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8265" y="1924685"/>
            <a:ext cx="9716523" cy="19011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2516DE-1AFA-8584-AEB4-E6B5A79A1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577" y="3825875"/>
            <a:ext cx="8573403" cy="640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494004B5-0A8C-F308-4A9F-85D8FF605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904506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">
            <a:extLst>
              <a:ext uri="{FF2B5EF4-FFF2-40B4-BE49-F238E27FC236}">
                <a16:creationId xmlns:a16="http://schemas.microsoft.com/office/drawing/2014/main" id="{EC3DB2FD-3F93-6C65-759D-E9BB4D195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79988" cy="113091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073932-7C42-C130-5F1C-E59DE52E7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2890693"/>
            <a:ext cx="3715141" cy="131618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A81BCF-9F76-1695-F8A3-7F5FB0FFD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265" y="4359275"/>
            <a:ext cx="3715141" cy="5105400"/>
          </a:xfrm>
          <a:prstGeom prst="rect">
            <a:avLst/>
          </a:prstGeom>
        </p:spPr>
        <p:txBody>
          <a:bodyPr numCol="1"/>
          <a:lstStyle>
            <a:lvl1pPr marL="342911" indent="-342911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2E1D0E-5876-A9BB-0970-E1F1860D01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6437" y="3063875"/>
            <a:ext cx="4286701" cy="708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FB2CC4E3-3B63-F69D-7DB0-E49405E0D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3336588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0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">
            <a:extLst>
              <a:ext uri="{FF2B5EF4-FFF2-40B4-BE49-F238E27FC236}">
                <a16:creationId xmlns:a16="http://schemas.microsoft.com/office/drawing/2014/main" id="{5AC20562-D114-80D0-E147-F2E460D86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79988" cy="113091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073932-7C42-C130-5F1C-E59DE52E7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2890693"/>
            <a:ext cx="3715141" cy="131618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A81BCF-9F76-1695-F8A3-7F5FB0FFD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265" y="4359275"/>
            <a:ext cx="3715141" cy="5105400"/>
          </a:xfrm>
          <a:prstGeom prst="rect">
            <a:avLst/>
          </a:prstGeom>
        </p:spPr>
        <p:txBody>
          <a:bodyPr numCol="1"/>
          <a:lstStyle>
            <a:lvl1pPr marL="342911" indent="-342911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9C5AFC1-DF57-E1B2-3665-11C1ED4B2B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6435" y="3065798"/>
            <a:ext cx="8573403" cy="640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2A55991-6790-EB0E-0B52-25E030F98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127575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0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">
            <a:extLst>
              <a:ext uri="{FF2B5EF4-FFF2-40B4-BE49-F238E27FC236}">
                <a16:creationId xmlns:a16="http://schemas.microsoft.com/office/drawing/2014/main" id="{C33BEC42-8B6E-63B9-7BD7-4DE665726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79988" cy="113091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073932-7C42-C130-5F1C-E59DE52E7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2890693"/>
            <a:ext cx="6802360" cy="1316182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A81BCF-9F76-1695-F8A3-7F5FB0FFDD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265" y="4359275"/>
            <a:ext cx="6802360" cy="5105400"/>
          </a:xfrm>
          <a:prstGeom prst="rect">
            <a:avLst/>
          </a:prstGeom>
        </p:spPr>
        <p:txBody>
          <a:bodyPr numCol="1"/>
          <a:lstStyle>
            <a:lvl1pPr marL="342911" indent="-342911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sed diam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In id cursus mi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convallis. 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215377DD-AD6E-D2D2-CFF1-62C8B7DB4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3558174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0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">
            <a:extLst>
              <a:ext uri="{FF2B5EF4-FFF2-40B4-BE49-F238E27FC236}">
                <a16:creationId xmlns:a16="http://schemas.microsoft.com/office/drawing/2014/main" id="{FCF52E27-8914-B844-3A58-302635155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79988" cy="113091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24685"/>
            <a:ext cx="9716523" cy="5295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2E1D0E-5876-A9BB-0970-E1F1860D01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5061" y="3063875"/>
            <a:ext cx="4286701" cy="708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86DB40A-2975-A221-2364-F3438366F2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579" y="3063875"/>
            <a:ext cx="4286701" cy="708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3F74607A-C721-3A48-FC1D-92A06F3B0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280154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0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">
            <a:extLst>
              <a:ext uri="{FF2B5EF4-FFF2-40B4-BE49-F238E27FC236}">
                <a16:creationId xmlns:a16="http://schemas.microsoft.com/office/drawing/2014/main" id="{52A24F23-4BB6-3E14-48C9-D044F08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" y="0"/>
            <a:ext cx="15079988" cy="113091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33DD-E782-31F7-DC7A-55F6CF6A1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67" y="830003"/>
            <a:ext cx="13660289" cy="914400"/>
          </a:xfrm>
          <a:prstGeom prst="rect">
            <a:avLst/>
          </a:prstGeom>
        </p:spPr>
        <p:txBody>
          <a:bodyPr/>
          <a:lstStyle>
            <a:lvl1pPr>
              <a:defRPr sz="6601" b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976D9-9EF1-CC4E-B8F5-754926F292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8265" y="1924685"/>
            <a:ext cx="9716523" cy="190119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ex </a:t>
            </a:r>
            <a:r>
              <a:rPr lang="en-US" dirty="0" err="1"/>
              <a:t>sapien</a:t>
            </a:r>
            <a:r>
              <a:rPr lang="en-US" dirty="0"/>
              <a:t> vitae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405AB885-13FA-05BA-30F2-CDAD7B2BA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  <p:extLst>
      <p:ext uri="{BB962C8B-B14F-4D97-AF65-F5344CB8AC3E}">
        <p14:creationId xmlns:p14="http://schemas.microsoft.com/office/powerpoint/2010/main" val="4001165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47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">
            <a:extLst>
              <a:ext uri="{FF2B5EF4-FFF2-40B4-BE49-F238E27FC236}">
                <a16:creationId xmlns:a16="http://schemas.microsoft.com/office/drawing/2014/main" id="{D49F6B6A-EA4A-3171-065F-82A27ADF5F9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5079663" cy="11308556"/>
          </a:xfrm>
          <a:prstGeom prst="rect">
            <a:avLst/>
          </a:prstGeom>
        </p:spPr>
      </p:pic>
      <p:sp>
        <p:nvSpPr>
          <p:cNvPr id="9" name="Holder 2">
            <a:extLst>
              <a:ext uri="{FF2B5EF4-FFF2-40B4-BE49-F238E27FC236}">
                <a16:creationId xmlns:a16="http://schemas.microsoft.com/office/drawing/2014/main" id="{A0E894D0-4BEB-D964-F8F0-891E3C3B48C4}"/>
              </a:ext>
            </a:extLst>
          </p:cNvPr>
          <p:cNvSpPr txBox="1">
            <a:spLocks/>
          </p:cNvSpPr>
          <p:nvPr userDrawn="1"/>
        </p:nvSpPr>
        <p:spPr>
          <a:xfrm>
            <a:off x="833029" y="798159"/>
            <a:ext cx="10364788" cy="1015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D214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6601" dirty="0">
                <a:latin typeface="Baskerville Old Face" panose="02020602080505020303" pitchFamily="18" charset="0"/>
              </a:rPr>
              <a:t>Headline Goes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4D5D1-4ECC-C794-36A8-40D548933FE2}"/>
              </a:ext>
            </a:extLst>
          </p:cNvPr>
          <p:cNvSpPr txBox="1"/>
          <p:nvPr userDrawn="1"/>
        </p:nvSpPr>
        <p:spPr>
          <a:xfrm>
            <a:off x="775873" y="1845688"/>
            <a:ext cx="9736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Ebisquia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num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fuga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. Ita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dero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optae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net et autem num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aboresequi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conest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,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consed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ullupti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orendi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ad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entibus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venia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que ab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ium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nus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deratem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44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vendellatur</a:t>
            </a:r>
            <a:r>
              <a:rPr lang="en-US" sz="44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0BE35-9222-9C4B-FB7D-924D7CD2DE2E}"/>
              </a:ext>
            </a:extLst>
          </p:cNvPr>
          <p:cNvSpPr txBox="1"/>
          <p:nvPr userDrawn="1"/>
        </p:nvSpPr>
        <p:spPr>
          <a:xfrm>
            <a:off x="775872" y="3818195"/>
            <a:ext cx="9107356" cy="3703578"/>
          </a:xfrm>
          <a:prstGeom prst="rect">
            <a:avLst/>
          </a:prstGeom>
          <a:noFill/>
        </p:spPr>
        <p:txBody>
          <a:bodyPr wrap="square" numCol="2" spcCol="548640" rtlCol="0">
            <a:spAutoFit/>
          </a:bodyPr>
          <a:lstStyle/>
          <a:p>
            <a:pPr marL="0" marR="0" lvl="0" indent="0" algn="l" defTabSz="914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Ebisquia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num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fuga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. Ita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dero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optae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net et autem num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aboresequi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conest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,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consed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ullupti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orendi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ad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entibus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venia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que ab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ium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nus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deratem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vendellatur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?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Facepudam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arum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anisSoluptatur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aut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eium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vit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repratenis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dolum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archicius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eaqui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de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nobitas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ea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debissu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ndigend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eritet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officiis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experum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nection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emporib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usdamet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alictem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nitem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hil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ipiciis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eum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imenisincta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doloreprerio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te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nobist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quam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,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quasperita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expliquis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eaquo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to del in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eataturest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la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volorroratis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molendipid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ut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facil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inctendandi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od et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magnatur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alia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quia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venihillabo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.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Ibus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erro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consequia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dit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duciuntia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vidunt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ese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eatemperem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excerru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ndaeris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cillecu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saperemqui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alitatempori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consequ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iantiae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rest,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ipiciunt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que cone vel </a:t>
            </a:r>
            <a:r>
              <a:rPr lang="en-US" sz="3200" b="0" i="0" u="none" strike="noStrike" baseline="30000" dirty="0" err="1">
                <a:solidFill>
                  <a:srgbClr val="0D214A"/>
                </a:solidFill>
                <a:latin typeface="Helvetica LT Std" panose="020B0504020202020204" pitchFamily="34" charset="0"/>
              </a:rPr>
              <a:t>molupid</a:t>
            </a:r>
            <a:r>
              <a:rPr lang="en-US" sz="3200" b="0" i="0" u="none" strike="noStrike" baseline="30000" dirty="0">
                <a:solidFill>
                  <a:srgbClr val="0D214A"/>
                </a:solidFill>
                <a:latin typeface="Helvetica LT Std" panose="020B0504020202020204" pitchFamily="34" charset="0"/>
              </a:rPr>
              <a:t> mod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550092D2-84BC-C64A-2D3B-B227838BE214}"/>
              </a:ext>
            </a:extLst>
          </p:cNvPr>
          <p:cNvSpPr txBox="1">
            <a:spLocks/>
          </p:cNvSpPr>
          <p:nvPr userDrawn="1"/>
        </p:nvSpPr>
        <p:spPr>
          <a:xfrm>
            <a:off x="775873" y="2987676"/>
            <a:ext cx="1140126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D214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400" dirty="0"/>
              <a:t>Secondary Headline Goes Here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DB6DD341-CC17-6644-ABED-AF340ECB0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8631" y="10683875"/>
            <a:ext cx="9068571" cy="1922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51" b="1" i="0">
                <a:solidFill>
                  <a:srgbClr val="0D214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/>
              <a:t>Title</a:t>
            </a:r>
            <a:r>
              <a:rPr lang="en-US" spc="40" dirty="0"/>
              <a:t> </a:t>
            </a:r>
            <a:r>
              <a:rPr lang="en-US" dirty="0"/>
              <a:t>of</a:t>
            </a:r>
            <a:r>
              <a:rPr lang="en-US" spc="40" dirty="0"/>
              <a:t> </a:t>
            </a:r>
            <a:r>
              <a:rPr lang="en-US" dirty="0"/>
              <a:t>Presentation</a:t>
            </a:r>
            <a:r>
              <a:rPr lang="en-US" spc="45" dirty="0"/>
              <a:t> </a:t>
            </a:r>
            <a:r>
              <a:rPr lang="en-US" dirty="0"/>
              <a:t>Goes</a:t>
            </a:r>
            <a:r>
              <a:rPr lang="en-US" spc="40" dirty="0"/>
              <a:t> </a:t>
            </a:r>
            <a:r>
              <a:rPr lang="en-US" spc="-20" dirty="0"/>
              <a:t>Here</a:t>
            </a:r>
            <a:r>
              <a:rPr lang="en-US" dirty="0"/>
              <a:t>  |  </a:t>
            </a:r>
            <a:fld id="{81D60167-4931-47E6-BA6A-407CBD079E47}" type="slidenum">
              <a:rPr lang="en-US" spc="-51" smtClean="0"/>
              <a:pPr marL="12700">
                <a:spcBef>
                  <a:spcPts val="75"/>
                </a:spcBef>
                <a:tabLst>
                  <a:tab pos="3074138" algn="l"/>
                </a:tabLst>
              </a:pPr>
              <a:t>‹#›</a:t>
            </a:fld>
            <a:endParaRPr lang="en-US" spc="-5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665" r:id="rId22"/>
    <p:sldLayoutId id="2147483664" r:id="rId23"/>
    <p:sldLayoutId id="2147483685" r:id="rId24"/>
    <p:sldLayoutId id="2147483684" r:id="rId2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sz="3200">
          <a:latin typeface="+mn-lt"/>
          <a:ea typeface="+mn-ea"/>
          <a:cs typeface="+mn-cs"/>
        </a:defRPr>
      </a:lvl1pPr>
      <a:lvl2pPr marL="457216">
        <a:defRPr>
          <a:latin typeface="+mn-lt"/>
          <a:ea typeface="+mn-ea"/>
          <a:cs typeface="+mn-cs"/>
        </a:defRPr>
      </a:lvl2pPr>
      <a:lvl3pPr marL="914430">
        <a:defRPr>
          <a:latin typeface="+mn-lt"/>
          <a:ea typeface="+mn-ea"/>
          <a:cs typeface="+mn-cs"/>
        </a:defRPr>
      </a:lvl3pPr>
      <a:lvl4pPr marL="1371645">
        <a:defRPr>
          <a:latin typeface="+mn-lt"/>
          <a:ea typeface="+mn-ea"/>
          <a:cs typeface="+mn-cs"/>
        </a:defRPr>
      </a:lvl4pPr>
      <a:lvl5pPr marL="1828861">
        <a:defRPr>
          <a:latin typeface="+mn-lt"/>
          <a:ea typeface="+mn-ea"/>
          <a:cs typeface="+mn-cs"/>
        </a:defRPr>
      </a:lvl5pPr>
      <a:lvl6pPr marL="2286077">
        <a:defRPr>
          <a:latin typeface="+mn-lt"/>
          <a:ea typeface="+mn-ea"/>
          <a:cs typeface="+mn-cs"/>
        </a:defRPr>
      </a:lvl6pPr>
      <a:lvl7pPr marL="2743291">
        <a:defRPr>
          <a:latin typeface="+mn-lt"/>
          <a:ea typeface="+mn-ea"/>
          <a:cs typeface="+mn-cs"/>
        </a:defRPr>
      </a:lvl7pPr>
      <a:lvl8pPr marL="3200507">
        <a:defRPr>
          <a:latin typeface="+mn-lt"/>
          <a:ea typeface="+mn-ea"/>
          <a:cs typeface="+mn-cs"/>
        </a:defRPr>
      </a:lvl8pPr>
      <a:lvl9pPr marL="36577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16">
        <a:defRPr>
          <a:latin typeface="+mn-lt"/>
          <a:ea typeface="+mn-ea"/>
          <a:cs typeface="+mn-cs"/>
        </a:defRPr>
      </a:lvl2pPr>
      <a:lvl3pPr marL="914430">
        <a:defRPr>
          <a:latin typeface="+mn-lt"/>
          <a:ea typeface="+mn-ea"/>
          <a:cs typeface="+mn-cs"/>
        </a:defRPr>
      </a:lvl3pPr>
      <a:lvl4pPr marL="1371645">
        <a:defRPr>
          <a:latin typeface="+mn-lt"/>
          <a:ea typeface="+mn-ea"/>
          <a:cs typeface="+mn-cs"/>
        </a:defRPr>
      </a:lvl4pPr>
      <a:lvl5pPr marL="1828861">
        <a:defRPr>
          <a:latin typeface="+mn-lt"/>
          <a:ea typeface="+mn-ea"/>
          <a:cs typeface="+mn-cs"/>
        </a:defRPr>
      </a:lvl5pPr>
      <a:lvl6pPr marL="2286077">
        <a:defRPr>
          <a:latin typeface="+mn-lt"/>
          <a:ea typeface="+mn-ea"/>
          <a:cs typeface="+mn-cs"/>
        </a:defRPr>
      </a:lvl6pPr>
      <a:lvl7pPr marL="2743291">
        <a:defRPr>
          <a:latin typeface="+mn-lt"/>
          <a:ea typeface="+mn-ea"/>
          <a:cs typeface="+mn-cs"/>
        </a:defRPr>
      </a:lvl7pPr>
      <a:lvl8pPr marL="3200507">
        <a:defRPr>
          <a:latin typeface="+mn-lt"/>
          <a:ea typeface="+mn-ea"/>
          <a:cs typeface="+mn-cs"/>
        </a:defRPr>
      </a:lvl8pPr>
      <a:lvl9pPr marL="3657722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47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nysed.gov/records/retention-schedul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osc.ny.gov/state-agencies/gfo/chapter-xii/xii4b1-supporting-information" TargetMode="External"/><Relationship Id="rId5" Type="http://schemas.openxmlformats.org/officeDocument/2006/relationships/hyperlink" Target="https://www.osc.ny.gov/state-agencies/gfo/chapter-xii/xii6b-land-acquisition-payments" TargetMode="External"/><Relationship Id="rId4" Type="http://schemas.openxmlformats.org/officeDocument/2006/relationships/hyperlink" Target="https://www.osc.ny.gov/state-agencies/gfo/chapter-xii/xii3-record-retention-accounts-payable-vouchers-and-land-claim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c.ny.gov/state-agencies/gfo/chapter-xiv/xiv9-statewide-financial-system-imaging-and-attachment-guida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enate.gov/legislation/laws/STF/11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nycrr/Document/I4e17fe17cd1711dda432a117e6e0f345?viewType=FullText&amp;originationContext=documenttoc&amp;transitionType=CategoryPageItem&amp;contextData=(sc.Default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osc.ny.gov/state-agencies/gfo/chapter-xii/xii4d-certification-internal-controls-over-payment-proces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SEInternalControlCert@osc.ny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c.ny.gov/state-agencies/gfo/chapter-xii/xii4d-certification-internal-controls-over-payment-proces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BSEInternalControlCert@osc.ny.go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2D9337-25B1-5F4B-0BAD-0492B001E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Certification of Internal Controls Over the Payment Process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839441D-C567-3A56-B2DB-8BB8C9A8FEF8}"/>
              </a:ext>
            </a:extLst>
          </p:cNvPr>
          <p:cNvSpPr txBox="1">
            <a:spLocks/>
          </p:cNvSpPr>
          <p:nvPr/>
        </p:nvSpPr>
        <p:spPr>
          <a:xfrm>
            <a:off x="1767074" y="8778875"/>
            <a:ext cx="7391400" cy="1519826"/>
          </a:xfrm>
        </p:spPr>
        <p:txBody>
          <a:bodyPr/>
          <a:lstStyle>
            <a:lvl1pPr marL="0">
              <a:defRPr sz="3200">
                <a:latin typeface="+mn-lt"/>
                <a:ea typeface="+mn-ea"/>
                <a:cs typeface="+mn-cs"/>
              </a:defRPr>
            </a:lvl1pPr>
            <a:lvl2pPr marL="457216">
              <a:defRPr>
                <a:latin typeface="+mn-lt"/>
                <a:ea typeface="+mn-ea"/>
                <a:cs typeface="+mn-cs"/>
              </a:defRPr>
            </a:lvl2pPr>
            <a:lvl3pPr marL="914430">
              <a:defRPr>
                <a:latin typeface="+mn-lt"/>
                <a:ea typeface="+mn-ea"/>
                <a:cs typeface="+mn-cs"/>
              </a:defRPr>
            </a:lvl3pPr>
            <a:lvl4pPr marL="1371645">
              <a:defRPr>
                <a:latin typeface="+mn-lt"/>
                <a:ea typeface="+mn-ea"/>
                <a:cs typeface="+mn-cs"/>
              </a:defRPr>
            </a:lvl4pPr>
            <a:lvl5pPr marL="1828861">
              <a:defRPr>
                <a:latin typeface="+mn-lt"/>
                <a:ea typeface="+mn-ea"/>
                <a:cs typeface="+mn-cs"/>
              </a:defRPr>
            </a:lvl5pPr>
            <a:lvl6pPr marL="2286077">
              <a:defRPr>
                <a:latin typeface="+mn-lt"/>
                <a:ea typeface="+mn-ea"/>
                <a:cs typeface="+mn-cs"/>
              </a:defRPr>
            </a:lvl6pPr>
            <a:lvl7pPr marL="2743291">
              <a:defRPr>
                <a:latin typeface="+mn-lt"/>
                <a:ea typeface="+mn-ea"/>
                <a:cs typeface="+mn-cs"/>
              </a:defRPr>
            </a:lvl7pPr>
            <a:lvl8pPr marL="3200507">
              <a:defRPr>
                <a:latin typeface="+mn-lt"/>
                <a:ea typeface="+mn-ea"/>
                <a:cs typeface="+mn-cs"/>
              </a:defRPr>
            </a:lvl8pPr>
            <a:lvl9pPr marL="365772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Bureau of State Expenditures</a:t>
            </a:r>
          </a:p>
        </p:txBody>
      </p:sp>
    </p:spTree>
    <p:extLst>
      <p:ext uri="{BB962C8B-B14F-4D97-AF65-F5344CB8AC3E}">
        <p14:creationId xmlns:p14="http://schemas.microsoft.com/office/powerpoint/2010/main" val="64956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489B2-A189-BB39-9485-06678CF6E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CDB30C-ABC7-80D1-BCB6-5C4C8FB12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2026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FD6E-7A26-94FC-233B-54A0EF99E9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2000885"/>
            <a:ext cx="13507166" cy="64731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Certify internal controls over the: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latin typeface="Arial" panose="020B0604020202020204"/>
              </a:rPr>
              <a:t>Payment process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latin typeface="Arial" panose="020B0604020202020204"/>
              </a:rPr>
              <a:t>Record retention &amp; SFS attachments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latin typeface="Arial" panose="020B0604020202020204"/>
              </a:rPr>
              <a:t>Voucher authorizer designation process</a:t>
            </a:r>
            <a:endParaRPr lang="en-US" dirty="0"/>
          </a:p>
          <a:p>
            <a:pPr marL="914416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Certification due by April 30</a:t>
            </a:r>
            <a:r>
              <a:rPr lang="en-US" baseline="30000" dirty="0"/>
              <a:t>th</a:t>
            </a:r>
            <a:r>
              <a:rPr lang="en-US" dirty="0"/>
              <a:t>, 2026.</a:t>
            </a:r>
          </a:p>
        </p:txBody>
      </p:sp>
    </p:spTree>
    <p:extLst>
      <p:ext uri="{BB962C8B-B14F-4D97-AF65-F5344CB8AC3E}">
        <p14:creationId xmlns:p14="http://schemas.microsoft.com/office/powerpoint/2010/main" val="324163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34D93-045F-6618-44C9-B541E8F74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D3FF02-148D-FFD6-494A-B5102CB3A5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Record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30B9-4351-B876-BB53-D3C9FFFDCB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6" y="2000885"/>
            <a:ext cx="13278565" cy="8454390"/>
          </a:xfrm>
        </p:spPr>
        <p:txBody>
          <a:bodyPr/>
          <a:lstStyle/>
          <a:p>
            <a:r>
              <a:rPr lang="en-US" dirty="0"/>
              <a:t>Confirm the agency: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Has policies and procedures consistent with the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York State Archives’ Record Retention </a:t>
            </a:r>
            <a:r>
              <a:rPr lang="en-US" dirty="0"/>
              <a:t>requirements and the Guide to Financial operations (GFO)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XII.3 – Record Retention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XII.6.B – Land Acquisition Payments</a:t>
            </a:r>
            <a:r>
              <a:rPr lang="en-US" dirty="0"/>
              <a:t>, if applicable.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Received adequate documentation to support payments in accordance with </a:t>
            </a:r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GFO Section XII.4.B.1 – Supporting Information </a:t>
            </a:r>
            <a:r>
              <a:rPr lang="en-US" dirty="0"/>
              <a:t>and confirm goods and services were rendered.</a:t>
            </a:r>
          </a:p>
          <a:p>
            <a:pPr marL="1371630" lvl="2" indent="-457200">
              <a:buFont typeface="Arial" panose="020B0604020202020204" pitchFamily="34" charset="0"/>
              <a:buChar char="•"/>
            </a:pPr>
            <a:r>
              <a:rPr lang="en-US" dirty="0"/>
              <a:t>Including payments pursuant to grant contracts.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Obtained appropriate documentation to support all payments (including Travel &amp; Expense) for time frames consistent with the State Records Retention laws.</a:t>
            </a:r>
          </a:p>
        </p:txBody>
      </p:sp>
    </p:spTree>
    <p:extLst>
      <p:ext uri="{BB962C8B-B14F-4D97-AF65-F5344CB8AC3E}">
        <p14:creationId xmlns:p14="http://schemas.microsoft.com/office/powerpoint/2010/main" val="127387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EEC8F-CFD2-390B-E39D-2EB95836D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471033-B620-A566-2A64-6DEB2F74A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SFS Attachments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F41AA-BB4D-8749-D8E2-17A4AFEA70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6" y="2000885"/>
            <a:ext cx="13202365" cy="8225790"/>
          </a:xfrm>
        </p:spPr>
        <p:txBody>
          <a:bodyPr/>
          <a:lstStyle/>
          <a:p>
            <a:r>
              <a:rPr lang="en-US" dirty="0"/>
              <a:t>Confirm the agency: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Has policies and procedures consistent with the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GFO Section XIV.9 – Statewide Financial System Imaging and Attachment Guidance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Has processes for uploading appropriate and accurate documentation to SFS, including when redacting Personal and Private Information (PPI).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Verifies imaged records are accurate, legible and completely reflect all the information in the original documents.</a:t>
            </a:r>
          </a:p>
        </p:txBody>
      </p:sp>
    </p:spTree>
    <p:extLst>
      <p:ext uri="{BB962C8B-B14F-4D97-AF65-F5344CB8AC3E}">
        <p14:creationId xmlns:p14="http://schemas.microsoft.com/office/powerpoint/2010/main" val="73083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548AC-91EF-2A1A-C96D-4B050BBE5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BEB73-6B49-9ED4-1EF3-CEDA4B232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Voucher Authorizers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67D4-3CAD-58F6-2C06-1C41007584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2000885"/>
            <a:ext cx="13202366" cy="8073390"/>
          </a:xfrm>
        </p:spPr>
        <p:txBody>
          <a:bodyPr/>
          <a:lstStyle/>
          <a:p>
            <a:r>
              <a:rPr lang="en-US" dirty="0"/>
              <a:t>Determine whether the agency properly filed its voucher authorizers and designees with OSC. This should include: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Assessing the agency’s controls over the voucher authorizer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Verifying that vouchers and expense reports were appropriately authorized.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Completing Attachment A of the Internal Controls over the Payment Process form annually and including the title of any designees with the filing.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3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58A58-5ACA-2D4A-CBFA-978230551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8B43AAE-7BEA-0624-3976-F2E87F44E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934" y="1206500"/>
            <a:ext cx="11085793" cy="889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8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62B1-BFC7-CE1A-B6AB-978938B37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8A2E93D-3943-6C88-23DA-7CDF5D408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703" y="2951307"/>
            <a:ext cx="12358255" cy="54067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07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79A7-6A2A-2EDB-E6E0-AB5E96135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7C5F7A8-1B0E-057B-B28C-15C382653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77"/>
          <a:stretch>
            <a:fillRect/>
          </a:stretch>
        </p:blipFill>
        <p:spPr bwMode="auto">
          <a:xfrm>
            <a:off x="732635" y="1539875"/>
            <a:ext cx="13614392" cy="800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3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04CEF-77C4-622A-0216-88259D7A5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28BA035-585C-0DCF-8E50-858FDB43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1"/>
          <a:stretch>
            <a:fillRect/>
          </a:stretch>
        </p:blipFill>
        <p:spPr bwMode="auto">
          <a:xfrm>
            <a:off x="1636890" y="2682875"/>
            <a:ext cx="11860403" cy="2590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6CF346D-110A-7E3B-7017-0360404A2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0" b="4208"/>
          <a:stretch>
            <a:fillRect/>
          </a:stretch>
        </p:blipFill>
        <p:spPr bwMode="auto">
          <a:xfrm>
            <a:off x="1636890" y="5273675"/>
            <a:ext cx="1186040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9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27C22-235A-4697-A232-18372CA0B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F41250-BD39-40B5-44B2-2FCD40A51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DF449-8ADB-AACC-5D6D-ECD8A3A12F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2000885"/>
            <a:ext cx="13202366" cy="79971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certification form per SFS Business Unit.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Audit documentation should include: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Methodology to support sample size and testing.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Summary of testing results.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Recommendations.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Corrective action plan:</a:t>
            </a:r>
          </a:p>
          <a:p>
            <a:pPr marL="2286061" lvl="4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Identifies internal controls and weaknesses</a:t>
            </a:r>
          </a:p>
          <a:p>
            <a:pPr marL="2286061" lvl="4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Assesses risks and includes the related steps to address them</a:t>
            </a:r>
          </a:p>
          <a:p>
            <a:pPr marL="2286061" lvl="4" indent="-45720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Documents </a:t>
            </a:r>
            <a:r>
              <a:rPr lang="en-US" dirty="0"/>
              <a:t>implementation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 and monitoring steps, dates, etc.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96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25550-3312-52FE-6842-260BA573C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008153-4875-70E0-AE23-40C7F5D9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2027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A7758-1536-947D-60F7-DA8E8EF375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2000885"/>
            <a:ext cx="13202366" cy="79971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(Body)"/>
              </a:rPr>
              <a:t>Certify internal controls over the:</a:t>
            </a:r>
          </a:p>
          <a:p>
            <a:pPr marL="914416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(Body)"/>
              </a:rPr>
              <a:t>Payment process</a:t>
            </a:r>
          </a:p>
          <a:p>
            <a:pPr marL="914416" lvl="1" indent="-457200">
              <a:buFont typeface="Arial" panose="020B0604020202020204" pitchFamily="34" charset="0"/>
              <a:buChar char="•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(Body)"/>
              </a:rPr>
              <a:t>Invoice review and voucher c</a:t>
            </a:r>
            <a:r>
              <a:rPr lang="en-US" dirty="0" err="1">
                <a:solidFill>
                  <a:srgbClr val="000000"/>
                </a:solidFill>
                <a:latin typeface="Arial (Body)"/>
              </a:rPr>
              <a:t>ertification</a:t>
            </a:r>
            <a:r>
              <a:rPr lang="en-US" dirty="0">
                <a:solidFill>
                  <a:srgbClr val="000000"/>
                </a:solidFill>
                <a:latin typeface="Arial (Body)"/>
              </a:rPr>
              <a:t> process</a:t>
            </a:r>
          </a:p>
          <a:p>
            <a:pPr marL="914416" lvl="1" indent="-457200">
              <a:buFont typeface="Arial" panose="020B0604020202020204" pitchFamily="34" charset="0"/>
              <a:buChar char="•"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(Body)"/>
              </a:rPr>
              <a:t>Voucher authorizer designation process</a:t>
            </a:r>
          </a:p>
          <a:p>
            <a:pPr marL="914416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 (Body)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(Body)"/>
              </a:rPr>
              <a:t>Certification due by April </a:t>
            </a:r>
            <a:r>
              <a:rPr lang="en-US" dirty="0">
                <a:solidFill>
                  <a:srgbClr val="000000"/>
                </a:solidFill>
                <a:latin typeface="Arial (Body)"/>
              </a:rPr>
              <a:t>30</a:t>
            </a:r>
            <a:r>
              <a:rPr lang="en-US" baseline="30000" dirty="0">
                <a:solidFill>
                  <a:srgbClr val="000000"/>
                </a:solidFill>
                <a:latin typeface="Arial (Body)"/>
              </a:rPr>
              <a:t>th</a:t>
            </a:r>
            <a:r>
              <a:rPr lang="en-US" dirty="0">
                <a:solidFill>
                  <a:srgbClr val="000000"/>
                </a:solidFill>
                <a:latin typeface="Arial (Body)"/>
              </a:rPr>
              <a:t>, 2027.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1463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A78858-F183-D63B-1C0B-5CADFB116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BAFC-BC90-EFCA-C48B-AF492D867D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97075"/>
            <a:ext cx="13202366" cy="7696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Criteria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2025 Requirement &amp;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2026 Requirement</a:t>
            </a:r>
          </a:p>
        </p:txBody>
      </p:sp>
    </p:spTree>
    <p:extLst>
      <p:ext uri="{BB962C8B-B14F-4D97-AF65-F5344CB8AC3E}">
        <p14:creationId xmlns:p14="http://schemas.microsoft.com/office/powerpoint/2010/main" val="3892013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B8C03-2437-591F-B364-C4732AB96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416641-9D67-B167-FA4A-E4F8034A6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Agency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1CCF9-48EB-072F-2AD9-1861D363387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SFS Terms of Service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EBE68-440C-9F6A-BC6A-B524DA085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>
                <a:solidFill>
                  <a:srgbClr val="000000"/>
                </a:solidFill>
              </a:rPr>
              <a:t>Voucher Certification and Review |  </a:t>
            </a:r>
            <a:fld id="{81D60167-4931-47E6-BA6A-407CBD079E47}" type="slidenum">
              <a:rPr lang="en-US" spc="-51" smtClean="0">
                <a:solidFill>
                  <a:srgbClr val="000000"/>
                </a:solidFill>
              </a:rPr>
              <a:pPr marL="12700">
                <a:spcBef>
                  <a:spcPts val="75"/>
                </a:spcBef>
                <a:tabLst>
                  <a:tab pos="3074138" algn="l"/>
                </a:tabLst>
              </a:pPr>
              <a:t>20</a:t>
            </a:fld>
            <a:endParaRPr lang="en-US" spc="-51" dirty="0">
              <a:solidFill>
                <a:srgbClr val="0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9FFDA4-9B70-AD70-8A2B-D6CF517E9B32}"/>
              </a:ext>
            </a:extLst>
          </p:cNvPr>
          <p:cNvGrpSpPr/>
          <p:nvPr/>
        </p:nvGrpSpPr>
        <p:grpSpPr>
          <a:xfrm>
            <a:off x="1415774" y="2898951"/>
            <a:ext cx="8285714" cy="6485714"/>
            <a:chOff x="1453669" y="2871283"/>
            <a:chExt cx="8285714" cy="64857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B41333-9999-7D93-0BA9-EF2407AE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3669" y="2871283"/>
              <a:ext cx="8285714" cy="6485714"/>
            </a:xfrm>
            <a:prstGeom prst="rect">
              <a:avLst/>
            </a:prstGeom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A106C7B-B3E0-17A0-1892-3C779B92AA5F}"/>
                </a:ext>
              </a:extLst>
            </p:cNvPr>
            <p:cNvSpPr/>
            <p:nvPr/>
          </p:nvSpPr>
          <p:spPr>
            <a:xfrm>
              <a:off x="2205831" y="7400789"/>
              <a:ext cx="1066800" cy="463686"/>
            </a:xfrm>
            <a:prstGeom prst="right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01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8B812-3564-3EEA-92C9-0D6F3FFB9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0631CA-871B-503F-C94A-BDD5CBA33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Agency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94C87-EF9D-934B-0F7C-1DB1E967120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SFS Terms of Service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2A896-89C6-CCB4-5C6F-E4FB05C1DC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3431903"/>
            <a:ext cx="8630366" cy="7251972"/>
          </a:xfrm>
        </p:spPr>
        <p:txBody>
          <a:bodyPr/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Agency user is:</a:t>
            </a:r>
          </a:p>
          <a:p>
            <a:pPr marL="1485930" lvl="2" indent="-571500">
              <a:buFont typeface="Arial" panose="020B0604020202020204" pitchFamily="34" charset="0"/>
              <a:buChar char="–"/>
            </a:pPr>
            <a:r>
              <a:rPr lang="en-US" altLang="en-US" sz="3200" dirty="0">
                <a:solidFill>
                  <a:srgbClr val="000000"/>
                </a:solidFill>
              </a:rPr>
              <a:t>Authorized to execute transactions within SFS</a:t>
            </a:r>
          </a:p>
          <a:p>
            <a:pPr marL="1485930" lvl="2" indent="-571500">
              <a:buFont typeface="Arial" panose="020B0604020202020204" pitchFamily="34" charset="0"/>
              <a:buChar char="–"/>
            </a:pPr>
            <a:endParaRPr lang="en-US" altLang="en-US" sz="3200" dirty="0">
              <a:solidFill>
                <a:srgbClr val="000000"/>
              </a:solidFill>
            </a:endParaRPr>
          </a:p>
          <a:p>
            <a:pPr marL="1485930" lvl="2" indent="-571500">
              <a:buFont typeface="Arial" panose="020B0604020202020204" pitchFamily="34" charset="0"/>
              <a:buChar char="–"/>
            </a:pPr>
            <a:r>
              <a:rPr lang="en-US" altLang="en-US" sz="3200" dirty="0">
                <a:solidFill>
                  <a:srgbClr val="000000"/>
                </a:solidFill>
              </a:rPr>
              <a:t>Familiar, and will use SFS in accordance with the Ethics in Government Act</a:t>
            </a:r>
          </a:p>
          <a:p>
            <a:pPr marL="1485930" lvl="2" indent="-571500">
              <a:buFont typeface="Arial" panose="020B0604020202020204" pitchFamily="34" charset="0"/>
              <a:buChar char="–"/>
            </a:pPr>
            <a:endParaRPr lang="en-US" altLang="en-US" sz="3200" dirty="0">
              <a:solidFill>
                <a:srgbClr val="000000"/>
              </a:solidFill>
            </a:endParaRPr>
          </a:p>
          <a:p>
            <a:pPr marL="1485930" lvl="2" indent="-571500">
              <a:buFont typeface="Arial" panose="020B0604020202020204" pitchFamily="34" charset="0"/>
              <a:buChar char="–"/>
            </a:pPr>
            <a:r>
              <a:rPr lang="en-US" altLang="en-US" sz="3200" dirty="0">
                <a:solidFill>
                  <a:srgbClr val="000000"/>
                </a:solidFill>
              </a:rPr>
              <a:t>Familiar, and will use SFS in accordance with OSC’s policies on confidential, personal, and private information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89912-63D2-CDB8-4598-4201655C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>
                <a:solidFill>
                  <a:srgbClr val="000000"/>
                </a:solidFill>
              </a:rPr>
              <a:t>Voucher Certification and Review |  </a:t>
            </a:r>
            <a:fld id="{81D60167-4931-47E6-BA6A-407CBD079E47}" type="slidenum">
              <a:rPr lang="en-US" spc="-51" smtClean="0">
                <a:solidFill>
                  <a:srgbClr val="000000"/>
                </a:solidFill>
              </a:rPr>
              <a:pPr marL="12700">
                <a:spcBef>
                  <a:spcPts val="75"/>
                </a:spcBef>
                <a:tabLst>
                  <a:tab pos="3074138" algn="l"/>
                </a:tabLst>
              </a:pPr>
              <a:t>21</a:t>
            </a:fld>
            <a:endParaRPr lang="en-US" spc="-5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36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AE4F2-E999-6315-A5E0-FF997B0A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A2D75-1E81-3CA9-A9DB-C35964F2DC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Agency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1DF2-2FE6-143F-CD83-8C9243F13A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SFS Terms of Service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01713-E8AF-DE65-5112-30415C3CE3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3140075"/>
            <a:ext cx="8630366" cy="75438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000000"/>
                </a:solidFill>
              </a:rPr>
              <a:t>Vouchers approved by agency reviewers and sent to OSC are just, true, correct, and appropriate to pay.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200" b="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000000"/>
                </a:solidFill>
              </a:rPr>
              <a:t>Expense reports processed to OSC are just, true, correct, and appropriate to pay.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200" b="0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000000"/>
                </a:solidFill>
              </a:rPr>
              <a:t>Goods or services rendered or furnished are for use in the performance of the official functions and duties of the agency.</a:t>
            </a:r>
          </a:p>
          <a:p>
            <a:endParaRPr lang="en-US" sz="3200" b="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5C87-F7E9-CEF8-622E-9EBE4D082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2700">
              <a:spcBef>
                <a:spcPts val="75"/>
              </a:spcBef>
              <a:tabLst>
                <a:tab pos="3074138" algn="l"/>
              </a:tabLst>
            </a:pPr>
            <a:r>
              <a:rPr lang="en-US" dirty="0">
                <a:solidFill>
                  <a:srgbClr val="000000"/>
                </a:solidFill>
              </a:rPr>
              <a:t>Voucher Certification and Review |  </a:t>
            </a:r>
            <a:fld id="{81D60167-4931-47E6-BA6A-407CBD079E47}" type="slidenum">
              <a:rPr lang="en-US" spc="-51" smtClean="0">
                <a:solidFill>
                  <a:srgbClr val="000000"/>
                </a:solidFill>
              </a:rPr>
              <a:pPr marL="12700">
                <a:spcBef>
                  <a:spcPts val="75"/>
                </a:spcBef>
                <a:tabLst>
                  <a:tab pos="3074138" algn="l"/>
                </a:tabLst>
              </a:pPr>
              <a:t>22</a:t>
            </a:fld>
            <a:endParaRPr lang="en-US" spc="-5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0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903A-8CB6-739C-82C4-3B085CE77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6C8C2-33F8-269D-C91F-6362C10D4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Voucher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4ABF-031A-9F66-B37D-BBA4198FB2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2000885"/>
            <a:ext cx="13202366" cy="79971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Prior to certifying any voucher, the agency must complete necessary control activities and the Voucher Authorizer should ensure: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The agency has acceptable evidence of receipt.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lang="en-US" dirty="0"/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An agency representative can readily explain how the agency determined the invoice is appropriate.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lang="en-US" dirty="0"/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An agency representative has reviewed (or someone within the agency has reviewed) the evidence and deems it sufficient to approve for payment.</a:t>
            </a:r>
          </a:p>
        </p:txBody>
      </p:sp>
    </p:spTree>
    <p:extLst>
      <p:ext uri="{BB962C8B-B14F-4D97-AF65-F5344CB8AC3E}">
        <p14:creationId xmlns:p14="http://schemas.microsoft.com/office/powerpoint/2010/main" val="3342780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95CA3-2670-C8FB-66AC-91673D8B4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B34B2C-C476-EFF3-F57F-039D0AE4C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Voucher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A5DC3-FDF1-D33A-E662-8F2D102206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2000885"/>
            <a:ext cx="13202366" cy="79971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Upon voucher approval, the Voucher Authorizer is certifying that: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The payment is approved,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lang="en-US" dirty="0"/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Information entered is just, true and correct, and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lang="en-US" dirty="0"/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Goods or services rendered or furnished are for use in the performance of the official functions and duties of the agency.</a:t>
            </a:r>
          </a:p>
        </p:txBody>
      </p:sp>
    </p:spTree>
    <p:extLst>
      <p:ext uri="{BB962C8B-B14F-4D97-AF65-F5344CB8AC3E}">
        <p14:creationId xmlns:p14="http://schemas.microsoft.com/office/powerpoint/2010/main" val="3770709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FAEEAF-DC90-D7F8-554C-2E87DF85D9DF}"/>
              </a:ext>
            </a:extLst>
          </p:cNvPr>
          <p:cNvSpPr/>
          <p:nvPr/>
        </p:nvSpPr>
        <p:spPr>
          <a:xfrm>
            <a:off x="3604069" y="2329750"/>
            <a:ext cx="2775994" cy="6217451"/>
          </a:xfrm>
          <a:prstGeom prst="rect">
            <a:avLst/>
          </a:prstGeom>
          <a:noFill/>
        </p:spPr>
        <p:txBody>
          <a:bodyPr wrap="square" lIns="150791" tIns="75396" rIns="150791" bIns="75396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9413" b="1" dirty="0">
                <a:ln/>
                <a:solidFill>
                  <a:schemeClr val="accent1"/>
                </a:solidFill>
                <a:latin typeface="+mn-lt"/>
              </a:rPr>
              <a:t>Q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065D9-AE4D-A5D3-FF87-72802E3D6B05}"/>
              </a:ext>
            </a:extLst>
          </p:cNvPr>
          <p:cNvSpPr/>
          <p:nvPr/>
        </p:nvSpPr>
        <p:spPr>
          <a:xfrm>
            <a:off x="8606631" y="2378075"/>
            <a:ext cx="2775994" cy="6217451"/>
          </a:xfrm>
          <a:prstGeom prst="rect">
            <a:avLst/>
          </a:prstGeom>
          <a:noFill/>
        </p:spPr>
        <p:txBody>
          <a:bodyPr wrap="square" lIns="150791" tIns="75396" rIns="150791" bIns="75396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9413" b="1" dirty="0">
                <a:ln/>
                <a:solidFill>
                  <a:schemeClr val="accent1"/>
                </a:solidFill>
                <a:latin typeface="+mn-lt"/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33518-90B5-4EB8-4301-BA8D68F2831A}"/>
              </a:ext>
            </a:extLst>
          </p:cNvPr>
          <p:cNvSpPr/>
          <p:nvPr/>
        </p:nvSpPr>
        <p:spPr>
          <a:xfrm>
            <a:off x="6244431" y="3903097"/>
            <a:ext cx="2775994" cy="3070756"/>
          </a:xfrm>
          <a:prstGeom prst="rect">
            <a:avLst/>
          </a:prstGeom>
          <a:noFill/>
        </p:spPr>
        <p:txBody>
          <a:bodyPr wrap="square" lIns="150791" tIns="75396" rIns="150791" bIns="75396">
            <a:spAutoFit/>
          </a:bodyPr>
          <a:lstStyle/>
          <a:p>
            <a:pPr algn="ctr"/>
            <a:r>
              <a:rPr lang="en-US" sz="18965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118973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E3C777-9B3A-7911-1272-4334415AA0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2831" y="2416175"/>
            <a:ext cx="12954000" cy="6477000"/>
          </a:xfrm>
        </p:spPr>
        <p:txBody>
          <a:bodyPr/>
          <a:lstStyle/>
          <a:p>
            <a:r>
              <a:rPr lang="en-US" dirty="0"/>
              <a:t>Contact Us</a:t>
            </a:r>
          </a:p>
          <a:p>
            <a:endParaRPr lang="en-US" dirty="0"/>
          </a:p>
          <a:p>
            <a:r>
              <a:rPr lang="en-US" dirty="0"/>
              <a:t>BSEInternalControlCert@osc.ny.gov</a:t>
            </a:r>
          </a:p>
        </p:txBody>
      </p:sp>
    </p:spTree>
    <p:extLst>
      <p:ext uri="{BB962C8B-B14F-4D97-AF65-F5344CB8AC3E}">
        <p14:creationId xmlns:p14="http://schemas.microsoft.com/office/powerpoint/2010/main" val="769472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3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A78858-F183-D63B-1C0B-5CADFB116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Criteria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BAFC-BC90-EFCA-C48B-AF492D867D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97075"/>
            <a:ext cx="13202366" cy="6781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agency head (e.g., Commissioner, Chancellor, Executive Director) is responsible for agency operations.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Certification or approval of vouchers and expense reports shall be made by the agency head, or by those designated by the agency head.</a:t>
            </a:r>
            <a:r>
              <a:rPr lang="en-US" dirty="0">
                <a:latin typeface="Aptos Narrow" panose="020B0004020202020204" pitchFamily="34" charset="0"/>
                <a:hlinkClick r:id="rId3"/>
              </a:rPr>
              <a:t>§</a:t>
            </a:r>
            <a:endParaRPr lang="en-US" dirty="0">
              <a:latin typeface="Aptos Narrow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Aptos Narrow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agency must maintain adequate internal controls over the payment process to support the validity of the agency claim certification.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Head of department or designee must certify to Comptroller that claim is just, true and correct and therefore appropriate to pay.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BD93D6-5DBE-C2C5-CBD7-00AF32491F26}"/>
              </a:ext>
            </a:extLst>
          </p:cNvPr>
          <p:cNvSpPr txBox="1">
            <a:spLocks/>
          </p:cNvSpPr>
          <p:nvPr/>
        </p:nvSpPr>
        <p:spPr>
          <a:xfrm>
            <a:off x="738265" y="9857228"/>
            <a:ext cx="5400205" cy="622119"/>
          </a:xfrm>
          <a:prstGeom prst="rect">
            <a:avLst/>
          </a:prstGeom>
        </p:spPr>
        <p:txBody>
          <a:bodyPr/>
          <a:lstStyle>
            <a:lvl1pPr marL="0">
              <a:defRPr sz="3200" b="0">
                <a:latin typeface="+mn-lt"/>
                <a:ea typeface="+mn-ea"/>
                <a:cs typeface="+mn-cs"/>
              </a:defRPr>
            </a:lvl1pPr>
            <a:lvl2pPr marL="457216">
              <a:defRPr sz="3200" b="0">
                <a:latin typeface="+mn-lt"/>
                <a:ea typeface="+mn-ea"/>
                <a:cs typeface="+mn-cs"/>
              </a:defRPr>
            </a:lvl2pPr>
            <a:lvl3pPr marL="914430">
              <a:defRPr sz="3200" b="0">
                <a:latin typeface="+mn-lt"/>
                <a:ea typeface="+mn-ea"/>
                <a:cs typeface="+mn-cs"/>
              </a:defRPr>
            </a:lvl3pPr>
            <a:lvl4pPr marL="1371645">
              <a:defRPr sz="3200" b="0">
                <a:latin typeface="+mn-lt"/>
                <a:ea typeface="+mn-ea"/>
                <a:cs typeface="+mn-cs"/>
              </a:defRPr>
            </a:lvl4pPr>
            <a:lvl5pPr marL="1828861">
              <a:defRPr sz="3200" b="0">
                <a:latin typeface="+mn-lt"/>
                <a:ea typeface="+mn-ea"/>
                <a:cs typeface="+mn-cs"/>
              </a:defRPr>
            </a:lvl5pPr>
            <a:lvl6pPr marL="2286077">
              <a:defRPr>
                <a:latin typeface="+mn-lt"/>
                <a:ea typeface="+mn-ea"/>
                <a:cs typeface="+mn-cs"/>
              </a:defRPr>
            </a:lvl6pPr>
            <a:lvl7pPr marL="2743291">
              <a:defRPr>
                <a:latin typeface="+mn-lt"/>
                <a:ea typeface="+mn-ea"/>
                <a:cs typeface="+mn-cs"/>
              </a:defRPr>
            </a:lvl7pPr>
            <a:lvl8pPr marL="3200507">
              <a:defRPr>
                <a:latin typeface="+mn-lt"/>
                <a:ea typeface="+mn-ea"/>
                <a:cs typeface="+mn-cs"/>
              </a:defRPr>
            </a:lvl8pPr>
            <a:lvl9pPr marL="36577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Finance Law § 110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72B02-04CF-3476-FD5C-9444FE0F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83E294-091D-232F-8AA6-C33AF009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Criteria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E229A-D16A-1826-CDDF-38646A1F11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97075"/>
            <a:ext cx="13202366" cy="7315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agency head must submit an Internal Controls Certification to OSC certifying the agency established proper internal controls over the payment process in accordance with: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York Codes, Rules and Regulations Title 2, Chapter I, Part 6.6</a:t>
            </a:r>
            <a:endParaRPr lang="en-US" dirty="0">
              <a:solidFill>
                <a:srgbClr val="0070C0"/>
              </a:solidFill>
            </a:endParaRP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Financial Operations Section XII.4.D Certification of Internal Controls over the Payment Process</a:t>
            </a:r>
            <a:endParaRPr lang="en-US" dirty="0">
              <a:solidFill>
                <a:srgbClr val="0070C0"/>
              </a:solidFill>
            </a:endParaRPr>
          </a:p>
          <a:p>
            <a:pPr marL="914416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is required annually or upon change of the agency head.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1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84D9A9-E87D-21F5-E9AB-8B5E93F9F0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267" y="830003"/>
            <a:ext cx="13660289" cy="2060690"/>
          </a:xfrm>
        </p:spPr>
        <p:txBody>
          <a:bodyPr/>
          <a:lstStyle/>
          <a:p>
            <a:r>
              <a:rPr lang="en-US" sz="5800" dirty="0"/>
              <a:t>Evaluating Controls over the Payment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175AC-74FB-EB77-64FD-6094302A8B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265" y="1997075"/>
            <a:ext cx="13278566" cy="1219200"/>
          </a:xfrm>
        </p:spPr>
        <p:txBody>
          <a:bodyPr/>
          <a:lstStyle/>
          <a:p>
            <a:r>
              <a:rPr lang="en-US" sz="3200" dirty="0"/>
              <a:t>Evaluating the controls over the payment process helps ensure agencies routinely evaluate the effectiveness of internal controls.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4E87C-E452-A689-9F83-9EC43ABE7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7" y="3444875"/>
            <a:ext cx="13192483" cy="5867400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Helps identify or prevent problems and errors.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Allows the agency to take appropriate action if problems or errors are identified.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Reduces the risk of approving improper payments.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Helps support payments processed to OSC are just, true, correct and appropriate to pay.</a:t>
            </a:r>
          </a:p>
        </p:txBody>
      </p:sp>
    </p:spTree>
    <p:extLst>
      <p:ext uri="{BB962C8B-B14F-4D97-AF65-F5344CB8AC3E}">
        <p14:creationId xmlns:p14="http://schemas.microsoft.com/office/powerpoint/2010/main" val="48176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432D2-5A26-8F54-56EF-75376563A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F24162-AE47-1C96-30C0-E90D62FA0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Annual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F728-AAF2-76E3-BBF3-7BFF29175E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1997075"/>
            <a:ext cx="13202366" cy="8229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Scope of audit includes an assessment of: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Internal controls over the payment process as a whole.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A segment of the payment process or a focus area.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/>
              <a:t>Voucher authorizer designation process.</a:t>
            </a:r>
          </a:p>
          <a:p>
            <a:pPr marL="914416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Certification form due by April 30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BSEInternalControlCert@osc.ny.gov</a:t>
            </a:r>
            <a:endParaRPr lang="en-US" dirty="0"/>
          </a:p>
          <a:p>
            <a:pPr marL="914416" lvl="1" indent="-45720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Agencies must complete and retain supporting documentation to support their testing and conclusions and provide it to OSC upon request.</a:t>
            </a:r>
          </a:p>
        </p:txBody>
      </p:sp>
    </p:spTree>
    <p:extLst>
      <p:ext uri="{BB962C8B-B14F-4D97-AF65-F5344CB8AC3E}">
        <p14:creationId xmlns:p14="http://schemas.microsoft.com/office/powerpoint/2010/main" val="139468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F243D-95F1-072B-819E-8ED7363D9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55C5A3-D44B-12EB-61E2-01F978DA7A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Certification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2FF51-C4AC-3D0D-B7F5-AB1E4519AE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2000885"/>
            <a:ext cx="13202366" cy="5330190"/>
          </a:xfrm>
        </p:spPr>
        <p:txBody>
          <a:bodyPr/>
          <a:lstStyle/>
          <a:p>
            <a:r>
              <a:rPr lang="en-US" dirty="0"/>
              <a:t>Guide to Financial Operations (GFO)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XII.4.D </a:t>
            </a:r>
            <a:r>
              <a:rPr lang="en-US" dirty="0"/>
              <a:t>contains: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Requirements for the certifications due annually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Audit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Frequently Asked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Email: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BSEInternalControlCert@osc.ny.gov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0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FEF17-6B69-136C-7EBD-81E434B7D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629D-A8BF-AF5F-DB70-EDB11F2A7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2025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58C0D-A41E-A2B3-EA60-F985CB383B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2000885"/>
            <a:ext cx="13049966" cy="5025390"/>
          </a:xfrm>
        </p:spPr>
        <p:txBody>
          <a:bodyPr/>
          <a:lstStyle/>
          <a:p>
            <a:r>
              <a:rPr lang="en-US" dirty="0"/>
              <a:t>Certify internal controls over the:</a:t>
            </a:r>
          </a:p>
          <a:p>
            <a:endParaRPr lang="en-US" dirty="0"/>
          </a:p>
          <a:p>
            <a:pPr marL="914416" lvl="1" indent="-457200">
              <a:buFont typeface="Arial" panose="020B0604020202020204" pitchFamily="34" charset="0"/>
              <a:buChar char="•"/>
            </a:pPr>
            <a:r>
              <a:rPr lang="en-US" dirty="0"/>
              <a:t>Payment process</a:t>
            </a:r>
          </a:p>
          <a:p>
            <a:pPr marL="914416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16" lvl="1" indent="-457200">
              <a:buFont typeface="Arial" panose="020B0604020202020204" pitchFamily="34" charset="0"/>
              <a:buChar char="•"/>
            </a:pPr>
            <a:r>
              <a:rPr lang="en-US" dirty="0"/>
              <a:t>Voucher mass approval &amp; bulkload process</a:t>
            </a:r>
          </a:p>
          <a:p>
            <a:pPr marL="914416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16" lvl="1" indent="-457200">
              <a:buFont typeface="Arial" panose="020B0604020202020204" pitchFamily="34" charset="0"/>
              <a:buChar char="•"/>
            </a:pPr>
            <a:r>
              <a:rPr lang="en-US" dirty="0"/>
              <a:t>Voucher authorizer designation process</a:t>
            </a:r>
          </a:p>
        </p:txBody>
      </p:sp>
    </p:spTree>
    <p:extLst>
      <p:ext uri="{BB962C8B-B14F-4D97-AF65-F5344CB8AC3E}">
        <p14:creationId xmlns:p14="http://schemas.microsoft.com/office/powerpoint/2010/main" val="162145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B4F9A-3BA5-6329-E505-9B25571CB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E7828-4CD8-C0AA-377A-18BCE07B58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2025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E7F4E-815B-6ABC-928A-4C186DAB3F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8265" y="2000885"/>
            <a:ext cx="13430966" cy="66255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Certifications reported by agencies: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81% Satisfactory</a:t>
            </a:r>
          </a:p>
          <a:p>
            <a:pPr marL="1485930" marR="0" lvl="2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dirty="0">
                <a:latin typeface="Arial" panose="020B0604020202020204"/>
              </a:rPr>
              <a:t>19% Satisfactory with weaknesses</a:t>
            </a:r>
            <a:endParaRPr lang="en-US" dirty="0"/>
          </a:p>
          <a:p>
            <a:pPr lvl="1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Sample agencies for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27264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C Brand Colors">
      <a:dk1>
        <a:srgbClr val="0D214A"/>
      </a:dk1>
      <a:lt1>
        <a:sysClr val="window" lastClr="FFFFFF"/>
      </a:lt1>
      <a:dk2>
        <a:srgbClr val="183669"/>
      </a:dk2>
      <a:lt2>
        <a:srgbClr val="EEECE1"/>
      </a:lt2>
      <a:accent1>
        <a:srgbClr val="60A644"/>
      </a:accent1>
      <a:accent2>
        <a:srgbClr val="005DAA"/>
      </a:accent2>
      <a:accent3>
        <a:srgbClr val="EF5D03"/>
      </a:accent3>
      <a:accent4>
        <a:srgbClr val="AE202A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1060</Words>
  <Application>Microsoft Office PowerPoint</Application>
  <PresentationFormat>Custom</PresentationFormat>
  <Paragraphs>178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Aptos Narrow</vt:lpstr>
      <vt:lpstr>Arial</vt:lpstr>
      <vt:lpstr>Arial (Body)</vt:lpstr>
      <vt:lpstr>Baskerville Old Face</vt:lpstr>
      <vt:lpstr>Helvetica LT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Gregory Leguire</dc:creator>
  <cp:lastModifiedBy>Emily Remmel</cp:lastModifiedBy>
  <cp:revision>42</cp:revision>
  <dcterms:created xsi:type="dcterms:W3CDTF">2025-03-27T19:29:09Z</dcterms:created>
  <dcterms:modified xsi:type="dcterms:W3CDTF">2025-10-15T13:35:13Z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2025-03-26T00:00:00Z</vt:filetime>
  </property>
  <property fmtid="{D5CDD505-2E9C-101B-9397-08002B2CF9AE}" pid="3" name="Creator">
    <vt:lpwstr>Adobe InDesign 20.2 (Windows)</vt:lpwstr>
  </property>
  <property fmtid="{D5CDD505-2E9C-101B-9397-08002B2CF9AE}" pid="4" name="LastSaved">
    <vt:filetime>2025-03-27T00:00:00Z</vt:filetime>
  </property>
  <property fmtid="{D5CDD505-2E9C-101B-9397-08002B2CF9AE}" pid="5" name="Producer">
    <vt:lpwstr>Adobe PDF Library 17.0</vt:lpwstr>
  </property>
  <property fmtid="{D5CDD505-2E9C-101B-9397-08002B2CF9AE}" pid="6" name="MSIP_Label_c376bc99-b2d9-4c72-8373-71b8b88f3815_Enabled">
    <vt:lpwstr>true</vt:lpwstr>
  </property>
  <property fmtid="{D5CDD505-2E9C-101B-9397-08002B2CF9AE}" pid="7" name="MSIP_Label_c376bc99-b2d9-4c72-8373-71b8b88f3815_SetDate">
    <vt:lpwstr>2025-03-28T13:44:29Z</vt:lpwstr>
  </property>
  <property fmtid="{D5CDD505-2E9C-101B-9397-08002B2CF9AE}" pid="8" name="MSIP_Label_c376bc99-b2d9-4c72-8373-71b8b88f3815_Method">
    <vt:lpwstr>Standard</vt:lpwstr>
  </property>
  <property fmtid="{D5CDD505-2E9C-101B-9397-08002B2CF9AE}" pid="9" name="MSIP_Label_c376bc99-b2d9-4c72-8373-71b8b88f3815_Name">
    <vt:lpwstr>Internal Use Only</vt:lpwstr>
  </property>
  <property fmtid="{D5CDD505-2E9C-101B-9397-08002B2CF9AE}" pid="10" name="MSIP_Label_c376bc99-b2d9-4c72-8373-71b8b88f3815_SiteId">
    <vt:lpwstr>23b2cc00-e776-44cb-a980-c7c90c455026</vt:lpwstr>
  </property>
  <property fmtid="{D5CDD505-2E9C-101B-9397-08002B2CF9AE}" pid="11" name="MSIP_Label_c376bc99-b2d9-4c72-8373-71b8b88f3815_ActionId">
    <vt:lpwstr>f05b5db3-87fe-4cb3-b4e8-a54985d83e3e</vt:lpwstr>
  </property>
  <property fmtid="{D5CDD505-2E9C-101B-9397-08002B2CF9AE}" pid="12" name="MSIP_Label_c376bc99-b2d9-4c72-8373-71b8b88f3815_ContentBits">
    <vt:lpwstr>0</vt:lpwstr>
  </property>
  <property fmtid="{D5CDD505-2E9C-101B-9397-08002B2CF9AE}" pid="13" name="MSIP_Label_c376bc99-b2d9-4c72-8373-71b8b88f3815_Tag">
    <vt:lpwstr>10, 3, 0, 1</vt:lpwstr>
  </property>
</Properties>
</file>